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6" r:id="rId10"/>
    <p:sldId id="277" r:id="rId11"/>
    <p:sldId id="264" r:id="rId12"/>
    <p:sldId id="265" r:id="rId13"/>
    <p:sldId id="272" r:id="rId14"/>
    <p:sldId id="266" r:id="rId15"/>
    <p:sldId id="268" r:id="rId16"/>
    <p:sldId id="273" r:id="rId17"/>
    <p:sldId id="269" r:id="rId18"/>
    <p:sldId id="275" r:id="rId19"/>
    <p:sldId id="267" r:id="rId20"/>
    <p:sldId id="274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8" autoAdjust="0"/>
    <p:restoredTop sz="95093" autoAdjust="0"/>
  </p:normalViewPr>
  <p:slideViewPr>
    <p:cSldViewPr>
      <p:cViewPr>
        <p:scale>
          <a:sx n="82" d="100"/>
          <a:sy n="82" d="100"/>
        </p:scale>
        <p:origin x="-85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ocuments\Circulation%20Control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ocuments\Circulation%20Control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ocuments\Circulation%20Control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ocuments\Circulation%20Control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ocuments\Circulation%20Control%20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ocuments\Circulation%20Control%20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ocuments\Circulation%20Control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ocuments\Circulation%20Contro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22355674492823E-2"/>
          <c:y val="4.2884990253411304E-2"/>
          <c:w val="0.87256402907042441"/>
          <c:h val="0.7840027014167089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5125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Sheet1!$B$6:$I$6</c:f>
              <c:numCache>
                <c:formatCode>General</c:formatCode>
                <c:ptCount val="8"/>
                <c:pt idx="0">
                  <c:v>15.1</c:v>
                </c:pt>
                <c:pt idx="1">
                  <c:v>15.6</c:v>
                </c:pt>
                <c:pt idx="2">
                  <c:v>15.1</c:v>
                </c:pt>
                <c:pt idx="3">
                  <c:v>16.600000000000001</c:v>
                </c:pt>
                <c:pt idx="4">
                  <c:v>15.1</c:v>
                </c:pt>
                <c:pt idx="5">
                  <c:v>14</c:v>
                </c:pt>
                <c:pt idx="6">
                  <c:v>15.8</c:v>
                </c:pt>
                <c:pt idx="7">
                  <c:v>18.3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7628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Sheet1!$B$5:$I$5</c:f>
              <c:numCache>
                <c:formatCode>General</c:formatCode>
                <c:ptCount val="8"/>
                <c:pt idx="0">
                  <c:v>21.8</c:v>
                </c:pt>
                <c:pt idx="1">
                  <c:v>23.1</c:v>
                </c:pt>
                <c:pt idx="2">
                  <c:v>22.3</c:v>
                </c:pt>
                <c:pt idx="3">
                  <c:v>24.7</c:v>
                </c:pt>
                <c:pt idx="4">
                  <c:v>22.2</c:v>
                </c:pt>
                <c:pt idx="5">
                  <c:v>20.3</c:v>
                </c:pt>
                <c:pt idx="6">
                  <c:v>23.5</c:v>
                </c:pt>
                <c:pt idx="7">
                  <c:v>26.7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10157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Sheet1!$B$4:$I$4</c:f>
              <c:numCache>
                <c:formatCode>General</c:formatCode>
                <c:ptCount val="8"/>
                <c:pt idx="0">
                  <c:v>29.2</c:v>
                </c:pt>
                <c:pt idx="1">
                  <c:v>30.3</c:v>
                </c:pt>
                <c:pt idx="2">
                  <c:v>29.7</c:v>
                </c:pt>
                <c:pt idx="3">
                  <c:v>32.4</c:v>
                </c:pt>
                <c:pt idx="4">
                  <c:v>30</c:v>
                </c:pt>
                <c:pt idx="5">
                  <c:v>27.8</c:v>
                </c:pt>
                <c:pt idx="6">
                  <c:v>30.7</c:v>
                </c:pt>
                <c:pt idx="7">
                  <c:v>34.700000000000003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Sheet1!$A$3</c:f>
              <c:strCache>
                <c:ptCount val="1"/>
                <c:pt idx="0">
                  <c:v>12557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Sheet1!$B$3:$I$3</c:f>
              <c:numCache>
                <c:formatCode>General</c:formatCode>
                <c:ptCount val="8"/>
                <c:pt idx="0">
                  <c:v>35.200000000000003</c:v>
                </c:pt>
                <c:pt idx="1">
                  <c:v>36.700000000000003</c:v>
                </c:pt>
                <c:pt idx="2">
                  <c:v>36.200000000000003</c:v>
                </c:pt>
                <c:pt idx="3">
                  <c:v>39.5</c:v>
                </c:pt>
                <c:pt idx="4">
                  <c:v>38.200000000000003</c:v>
                </c:pt>
                <c:pt idx="5">
                  <c:v>36.200000000000003</c:v>
                </c:pt>
                <c:pt idx="6">
                  <c:v>37</c:v>
                </c:pt>
                <c:pt idx="7">
                  <c:v>43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Sheet1!$A$2</c:f>
              <c:strCache>
                <c:ptCount val="1"/>
                <c:pt idx="0">
                  <c:v>15770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Sheet1!$B$2:$I$2</c:f>
              <c:numCache>
                <c:formatCode>General</c:formatCode>
                <c:ptCount val="8"/>
                <c:pt idx="0">
                  <c:v>42</c:v>
                </c:pt>
                <c:pt idx="1">
                  <c:v>44</c:v>
                </c:pt>
                <c:pt idx="2">
                  <c:v>43</c:v>
                </c:pt>
                <c:pt idx="3">
                  <c:v>47.5</c:v>
                </c:pt>
                <c:pt idx="4">
                  <c:v>46.2</c:v>
                </c:pt>
                <c:pt idx="5">
                  <c:v>43.7</c:v>
                </c:pt>
                <c:pt idx="6">
                  <c:v>45.5</c:v>
                </c:pt>
                <c:pt idx="7">
                  <c:v>48.5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53056"/>
        <c:axId val="250659392"/>
      </c:scatterChart>
      <c:valAx>
        <c:axId val="211453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Trailing edge span location.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659392"/>
        <c:crosses val="autoZero"/>
        <c:crossBetween val="midCat"/>
      </c:valAx>
      <c:valAx>
        <c:axId val="25065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Jet Velocity (m/s)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53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449549805287686"/>
          <c:y val="1.1938419978204501E-2"/>
          <c:w val="0.11550450194712314"/>
          <c:h val="0.32894967076483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baseline="0" dirty="0" smtClean="0"/>
              <a:t> vs RPM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AoA = 0 Deg</c:v>
          </c:tx>
          <c:spPr>
            <a:ln w="28575">
              <a:noFill/>
            </a:ln>
          </c:spPr>
          <c:xVal>
            <c:numRef>
              <c:f>Cmu!$S$61:$S$66</c:f>
              <c:numCache>
                <c:formatCode>General</c:formatCode>
                <c:ptCount val="6"/>
                <c:pt idx="0">
                  <c:v>0</c:v>
                </c:pt>
                <c:pt idx="1">
                  <c:v>5211</c:v>
                </c:pt>
                <c:pt idx="2">
                  <c:v>7560</c:v>
                </c:pt>
                <c:pt idx="3">
                  <c:v>10174</c:v>
                </c:pt>
                <c:pt idx="4">
                  <c:v>12548</c:v>
                </c:pt>
                <c:pt idx="5">
                  <c:v>15788</c:v>
                </c:pt>
              </c:numCache>
            </c:numRef>
          </c:xVal>
          <c:yVal>
            <c:numRef>
              <c:f>Cmu!$I$61:$I$66</c:f>
              <c:numCache>
                <c:formatCode>General</c:formatCode>
                <c:ptCount val="6"/>
                <c:pt idx="0">
                  <c:v>0.15922415499280301</c:v>
                </c:pt>
                <c:pt idx="1">
                  <c:v>8.26974220679218E-2</c:v>
                </c:pt>
                <c:pt idx="2">
                  <c:v>7.9141566922174306E-2</c:v>
                </c:pt>
                <c:pt idx="3">
                  <c:v>9.3249074681470007E-2</c:v>
                </c:pt>
                <c:pt idx="4">
                  <c:v>0.14198152753340201</c:v>
                </c:pt>
                <c:pt idx="5">
                  <c:v>0.24557494504053101</c:v>
                </c:pt>
              </c:numCache>
            </c:numRef>
          </c:yVal>
          <c:smooth val="0"/>
        </c:ser>
        <c:ser>
          <c:idx val="1"/>
          <c:order val="1"/>
          <c:tx>
            <c:v>AoA = 6 Deg</c:v>
          </c:tx>
          <c:spPr>
            <a:ln w="28575">
              <a:noFill/>
            </a:ln>
          </c:spPr>
          <c:xVal>
            <c:numRef>
              <c:f>Cmu!$S$67:$S$72</c:f>
              <c:numCache>
                <c:formatCode>General</c:formatCode>
                <c:ptCount val="6"/>
                <c:pt idx="0">
                  <c:v>0</c:v>
                </c:pt>
                <c:pt idx="1">
                  <c:v>5091</c:v>
                </c:pt>
                <c:pt idx="2">
                  <c:v>7620</c:v>
                </c:pt>
                <c:pt idx="3">
                  <c:v>10182</c:v>
                </c:pt>
                <c:pt idx="4">
                  <c:v>12574</c:v>
                </c:pt>
                <c:pt idx="5">
                  <c:v>15788</c:v>
                </c:pt>
              </c:numCache>
            </c:numRef>
          </c:xVal>
          <c:yVal>
            <c:numRef>
              <c:f>Cmu!$I$67:$I$72</c:f>
              <c:numCache>
                <c:formatCode>General</c:formatCode>
                <c:ptCount val="6"/>
                <c:pt idx="0">
                  <c:v>0.606552386359269</c:v>
                </c:pt>
                <c:pt idx="1">
                  <c:v>0.53731966391187402</c:v>
                </c:pt>
                <c:pt idx="2">
                  <c:v>0.52876558523765504</c:v>
                </c:pt>
                <c:pt idx="3">
                  <c:v>0.55271031397454196</c:v>
                </c:pt>
                <c:pt idx="4">
                  <c:v>0.59698656936367001</c:v>
                </c:pt>
                <c:pt idx="5">
                  <c:v>0.71234498344418395</c:v>
                </c:pt>
              </c:numCache>
            </c:numRef>
          </c:yVal>
          <c:smooth val="0"/>
        </c:ser>
        <c:ser>
          <c:idx val="2"/>
          <c:order val="2"/>
          <c:tx>
            <c:v>AoA = 12 Deg</c:v>
          </c:tx>
          <c:spPr>
            <a:ln w="28575">
              <a:noFill/>
            </a:ln>
          </c:spPr>
          <c:xVal>
            <c:numRef>
              <c:f>Cmu!$S$73:$S$78</c:f>
              <c:numCache>
                <c:formatCode>General</c:formatCode>
                <c:ptCount val="6"/>
                <c:pt idx="0">
                  <c:v>0</c:v>
                </c:pt>
                <c:pt idx="1">
                  <c:v>5048</c:v>
                </c:pt>
                <c:pt idx="2">
                  <c:v>7697</c:v>
                </c:pt>
                <c:pt idx="3">
                  <c:v>10208</c:v>
                </c:pt>
                <c:pt idx="4">
                  <c:v>12625</c:v>
                </c:pt>
                <c:pt idx="5">
                  <c:v>15831</c:v>
                </c:pt>
              </c:numCache>
            </c:numRef>
          </c:xVal>
          <c:yVal>
            <c:numRef>
              <c:f>Cmu!$I$73:$I$78</c:f>
              <c:numCache>
                <c:formatCode>General</c:formatCode>
                <c:ptCount val="6"/>
                <c:pt idx="0">
                  <c:v>0.982354068476752</c:v>
                </c:pt>
                <c:pt idx="1">
                  <c:v>0.92477997831421899</c:v>
                </c:pt>
                <c:pt idx="2">
                  <c:v>0.912816741701726</c:v>
                </c:pt>
                <c:pt idx="3">
                  <c:v>0.91889912189416001</c:v>
                </c:pt>
                <c:pt idx="4">
                  <c:v>0.95773152686505003</c:v>
                </c:pt>
                <c:pt idx="5">
                  <c:v>1.0677035065502201</c:v>
                </c:pt>
              </c:numCache>
            </c:numRef>
          </c:yVal>
          <c:smooth val="0"/>
        </c:ser>
        <c:ser>
          <c:idx val="3"/>
          <c:order val="3"/>
          <c:tx>
            <c:v>AoA = 16 Deg</c:v>
          </c:tx>
          <c:spPr>
            <a:ln w="28575">
              <a:noFill/>
            </a:ln>
          </c:spPr>
          <c:xVal>
            <c:numRef>
              <c:f>Cmu!$S$79:$S$84</c:f>
              <c:numCache>
                <c:formatCode>General</c:formatCode>
                <c:ptCount val="6"/>
                <c:pt idx="0">
                  <c:v>0</c:v>
                </c:pt>
                <c:pt idx="1">
                  <c:v>5134</c:v>
                </c:pt>
                <c:pt idx="2">
                  <c:v>7560</c:v>
                </c:pt>
                <c:pt idx="3">
                  <c:v>10191</c:v>
                </c:pt>
                <c:pt idx="4">
                  <c:v>12514</c:v>
                </c:pt>
                <c:pt idx="5">
                  <c:v>15848</c:v>
                </c:pt>
              </c:numCache>
            </c:numRef>
          </c:xVal>
          <c:yVal>
            <c:numRef>
              <c:f>Cmu!$I$79:$I$84</c:f>
              <c:numCache>
                <c:formatCode>General</c:formatCode>
                <c:ptCount val="6"/>
                <c:pt idx="0">
                  <c:v>1.1108190104631099</c:v>
                </c:pt>
                <c:pt idx="1">
                  <c:v>1.06210815472715</c:v>
                </c:pt>
                <c:pt idx="2">
                  <c:v>1.05738792581866</c:v>
                </c:pt>
                <c:pt idx="3">
                  <c:v>1.06702733153532</c:v>
                </c:pt>
                <c:pt idx="4">
                  <c:v>1.0834962033967299</c:v>
                </c:pt>
                <c:pt idx="5">
                  <c:v>1.18394954359927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569664"/>
        <c:axId val="250658816"/>
      </c:scatterChart>
      <c:valAx>
        <c:axId val="170569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RPM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0658816"/>
        <c:crosses val="autoZero"/>
        <c:crossBetween val="midCat"/>
      </c:valAx>
      <c:valAx>
        <c:axId val="250658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</a:t>
                </a:r>
                <a:r>
                  <a:rPr lang="en-US" baseline="-25000" dirty="0" smtClean="0"/>
                  <a:t>L</a:t>
                </a:r>
                <a:endParaRPr lang="en-US" baseline="-25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0569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122309711286084"/>
          <c:y val="0.19593358121901433"/>
          <c:w val="0.19877690288713912"/>
          <c:h val="0.334868766404199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r>
              <a:rPr lang="en-US" baseline="0" dirty="0" smtClean="0"/>
              <a:t> vs RPM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AoA = 0</c:v>
          </c:tx>
          <c:spPr>
            <a:ln w="28575">
              <a:noFill/>
            </a:ln>
          </c:spPr>
          <c:xVal>
            <c:numRef>
              <c:f>Cmu!$S$61:$S$66</c:f>
              <c:numCache>
                <c:formatCode>General</c:formatCode>
                <c:ptCount val="6"/>
                <c:pt idx="0">
                  <c:v>0</c:v>
                </c:pt>
                <c:pt idx="1">
                  <c:v>5211</c:v>
                </c:pt>
                <c:pt idx="2">
                  <c:v>7560</c:v>
                </c:pt>
                <c:pt idx="3">
                  <c:v>10174</c:v>
                </c:pt>
                <c:pt idx="4">
                  <c:v>12548</c:v>
                </c:pt>
                <c:pt idx="5">
                  <c:v>15788</c:v>
                </c:pt>
              </c:numCache>
            </c:numRef>
          </c:xVal>
          <c:yVal>
            <c:numRef>
              <c:f>Cmu!$F$61:$F$66</c:f>
              <c:numCache>
                <c:formatCode>General</c:formatCode>
                <c:ptCount val="6"/>
                <c:pt idx="0">
                  <c:v>6.9640852335343006E-2</c:v>
                </c:pt>
                <c:pt idx="1">
                  <c:v>6.8115518197678998E-2</c:v>
                </c:pt>
                <c:pt idx="2">
                  <c:v>6.4965510472099003E-2</c:v>
                </c:pt>
                <c:pt idx="3">
                  <c:v>6.2147778795198005E-2</c:v>
                </c:pt>
                <c:pt idx="4">
                  <c:v>5.6492451522831E-2</c:v>
                </c:pt>
                <c:pt idx="5">
                  <c:v>6.2520679432621989E-2</c:v>
                </c:pt>
              </c:numCache>
            </c:numRef>
          </c:yVal>
          <c:smooth val="0"/>
        </c:ser>
        <c:ser>
          <c:idx val="1"/>
          <c:order val="1"/>
          <c:tx>
            <c:v>AoA = 6 Deg</c:v>
          </c:tx>
          <c:spPr>
            <a:ln w="28575">
              <a:noFill/>
            </a:ln>
          </c:spPr>
          <c:xVal>
            <c:numRef>
              <c:f>Cmu!$S$67:$S$72</c:f>
              <c:numCache>
                <c:formatCode>General</c:formatCode>
                <c:ptCount val="6"/>
                <c:pt idx="0">
                  <c:v>0</c:v>
                </c:pt>
                <c:pt idx="1">
                  <c:v>5091</c:v>
                </c:pt>
                <c:pt idx="2">
                  <c:v>7620</c:v>
                </c:pt>
                <c:pt idx="3">
                  <c:v>10182</c:v>
                </c:pt>
                <c:pt idx="4">
                  <c:v>12574</c:v>
                </c:pt>
                <c:pt idx="5">
                  <c:v>15788</c:v>
                </c:pt>
              </c:numCache>
            </c:numRef>
          </c:xVal>
          <c:yVal>
            <c:numRef>
              <c:f>Cmu!$F$67:$F$72</c:f>
              <c:numCache>
                <c:formatCode>General</c:formatCode>
                <c:ptCount val="6"/>
                <c:pt idx="0">
                  <c:v>0.12671194583919398</c:v>
                </c:pt>
                <c:pt idx="1">
                  <c:v>0.12380747827772498</c:v>
                </c:pt>
                <c:pt idx="2">
                  <c:v>0.11777864749271799</c:v>
                </c:pt>
                <c:pt idx="3">
                  <c:v>0.12045144874910502</c:v>
                </c:pt>
                <c:pt idx="4">
                  <c:v>0.12530369346742498</c:v>
                </c:pt>
                <c:pt idx="5">
                  <c:v>0.12443355757595398</c:v>
                </c:pt>
              </c:numCache>
            </c:numRef>
          </c:yVal>
          <c:smooth val="0"/>
        </c:ser>
        <c:ser>
          <c:idx val="2"/>
          <c:order val="2"/>
          <c:tx>
            <c:v>AoA = 12 Deg</c:v>
          </c:tx>
          <c:spPr>
            <a:ln w="28575">
              <a:noFill/>
            </a:ln>
          </c:spPr>
          <c:xVal>
            <c:numRef>
              <c:f>Cmu!$S$73:$S$78</c:f>
              <c:numCache>
                <c:formatCode>General</c:formatCode>
                <c:ptCount val="6"/>
                <c:pt idx="0">
                  <c:v>0</c:v>
                </c:pt>
                <c:pt idx="1">
                  <c:v>5048</c:v>
                </c:pt>
                <c:pt idx="2">
                  <c:v>7697</c:v>
                </c:pt>
                <c:pt idx="3">
                  <c:v>10208</c:v>
                </c:pt>
                <c:pt idx="4">
                  <c:v>12625</c:v>
                </c:pt>
                <c:pt idx="5">
                  <c:v>15831</c:v>
                </c:pt>
              </c:numCache>
            </c:numRef>
          </c:xVal>
          <c:yVal>
            <c:numRef>
              <c:f>Cmu!$F$73:$F$78</c:f>
              <c:numCache>
                <c:formatCode>General</c:formatCode>
                <c:ptCount val="6"/>
                <c:pt idx="0">
                  <c:v>0.14701075165872501</c:v>
                </c:pt>
                <c:pt idx="1">
                  <c:v>0.151040658170353</c:v>
                </c:pt>
                <c:pt idx="2">
                  <c:v>0.14714750167434398</c:v>
                </c:pt>
                <c:pt idx="3">
                  <c:v>0.13608965628052699</c:v>
                </c:pt>
                <c:pt idx="4">
                  <c:v>0.13625812210951499</c:v>
                </c:pt>
                <c:pt idx="5">
                  <c:v>0.152702873619945</c:v>
                </c:pt>
              </c:numCache>
            </c:numRef>
          </c:yVal>
          <c:smooth val="0"/>
        </c:ser>
        <c:ser>
          <c:idx val="3"/>
          <c:order val="3"/>
          <c:tx>
            <c:v>AoA = 16 Deg</c:v>
          </c:tx>
          <c:spPr>
            <a:ln w="28575">
              <a:noFill/>
            </a:ln>
          </c:spPr>
          <c:xVal>
            <c:numRef>
              <c:f>Cmu!$S$79:$S$84</c:f>
              <c:numCache>
                <c:formatCode>General</c:formatCode>
                <c:ptCount val="6"/>
                <c:pt idx="0">
                  <c:v>0</c:v>
                </c:pt>
                <c:pt idx="1">
                  <c:v>5134</c:v>
                </c:pt>
                <c:pt idx="2">
                  <c:v>7560</c:v>
                </c:pt>
                <c:pt idx="3">
                  <c:v>10191</c:v>
                </c:pt>
                <c:pt idx="4">
                  <c:v>12514</c:v>
                </c:pt>
                <c:pt idx="5">
                  <c:v>15848</c:v>
                </c:pt>
              </c:numCache>
            </c:numRef>
          </c:xVal>
          <c:yVal>
            <c:numRef>
              <c:f>Cmu!$F$79:$F$84</c:f>
              <c:numCache>
                <c:formatCode>General</c:formatCode>
                <c:ptCount val="6"/>
                <c:pt idx="0">
                  <c:v>0.195306184798965</c:v>
                </c:pt>
                <c:pt idx="1">
                  <c:v>0.18873226574783802</c:v>
                </c:pt>
                <c:pt idx="2">
                  <c:v>0.18982294196395399</c:v>
                </c:pt>
                <c:pt idx="3">
                  <c:v>0.18413466724740901</c:v>
                </c:pt>
                <c:pt idx="4">
                  <c:v>0.18399801495650803</c:v>
                </c:pt>
                <c:pt idx="5">
                  <c:v>0.20739586094920798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66944"/>
        <c:axId val="102872704"/>
      </c:scatterChart>
      <c:valAx>
        <c:axId val="102866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RPM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872704"/>
        <c:crosses val="autoZero"/>
        <c:crossBetween val="midCat"/>
      </c:valAx>
      <c:valAx>
        <c:axId val="102872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</a:t>
                </a:r>
                <a:r>
                  <a:rPr lang="en-US" baseline="-25000" dirty="0" smtClean="0"/>
                  <a:t>D</a:t>
                </a:r>
                <a:endParaRPr lang="en-US" baseline="-25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8669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C</a:t>
            </a:r>
            <a:r>
              <a:rPr lang="en-US" sz="1800" b="1" i="0" u="none" strike="noStrike" baseline="-25000">
                <a:effectLst/>
              </a:rPr>
              <a:t>L</a:t>
            </a:r>
            <a:r>
              <a:rPr lang="en-US" sz="1800" b="1" i="0" u="none" strike="noStrike" baseline="0">
                <a:effectLst/>
              </a:rPr>
              <a:t> for Tunnel Speed </a:t>
            </a:r>
            <a:r>
              <a:rPr lang="en-US" baseline="0"/>
              <a:t>18 m/s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AOA = 0 Deg</c:v>
          </c:tx>
          <c:spPr>
            <a:ln w="28575">
              <a:noFill/>
            </a:ln>
          </c:spPr>
          <c:xVal>
            <c:numRef>
              <c:f>Cmu!$Z$23:$Z$28</c:f>
              <c:numCache>
                <c:formatCode>General</c:formatCode>
                <c:ptCount val="6"/>
                <c:pt idx="0">
                  <c:v>0</c:v>
                </c:pt>
                <c:pt idx="1">
                  <c:v>5228</c:v>
                </c:pt>
                <c:pt idx="2">
                  <c:v>7800</c:v>
                </c:pt>
                <c:pt idx="3">
                  <c:v>9857</c:v>
                </c:pt>
                <c:pt idx="4">
                  <c:v>12548</c:v>
                </c:pt>
                <c:pt idx="5">
                  <c:v>15728</c:v>
                </c:pt>
              </c:numCache>
            </c:numRef>
          </c:xVal>
          <c:yVal>
            <c:numRef>
              <c:f>Cmu!$J$23:$J$28</c:f>
              <c:numCache>
                <c:formatCode>General</c:formatCode>
                <c:ptCount val="6"/>
                <c:pt idx="0">
                  <c:v>0.19595483673462599</c:v>
                </c:pt>
                <c:pt idx="1">
                  <c:v>0.13845928399084501</c:v>
                </c:pt>
                <c:pt idx="2">
                  <c:v>0.120146329286188</c:v>
                </c:pt>
                <c:pt idx="3">
                  <c:v>0.119647095468911</c:v>
                </c:pt>
                <c:pt idx="4">
                  <c:v>0.16183502835854599</c:v>
                </c:pt>
                <c:pt idx="5">
                  <c:v>0.272040613478511</c:v>
                </c:pt>
              </c:numCache>
            </c:numRef>
          </c:yVal>
          <c:smooth val="0"/>
        </c:ser>
        <c:ser>
          <c:idx val="1"/>
          <c:order val="1"/>
          <c:tx>
            <c:v>AOA = 6 Deg</c:v>
          </c:tx>
          <c:spPr>
            <a:ln w="28575">
              <a:noFill/>
            </a:ln>
          </c:spPr>
          <c:xVal>
            <c:numRef>
              <c:f>Cmu!$Z$30:$Z$35</c:f>
              <c:numCache>
                <c:formatCode>General</c:formatCode>
                <c:ptCount val="6"/>
                <c:pt idx="0">
                  <c:v>0</c:v>
                </c:pt>
                <c:pt idx="1">
                  <c:v>5185</c:v>
                </c:pt>
                <c:pt idx="2">
                  <c:v>7800</c:v>
                </c:pt>
                <c:pt idx="3">
                  <c:v>10260</c:v>
                </c:pt>
                <c:pt idx="4">
                  <c:v>12565</c:v>
                </c:pt>
                <c:pt idx="5">
                  <c:v>15728</c:v>
                </c:pt>
              </c:numCache>
            </c:numRef>
          </c:xVal>
          <c:yVal>
            <c:numRef>
              <c:f>Cmu!$J$30:$J$35</c:f>
              <c:numCache>
                <c:formatCode>General</c:formatCode>
                <c:ptCount val="6"/>
                <c:pt idx="0">
                  <c:v>0.67668715277075897</c:v>
                </c:pt>
                <c:pt idx="1">
                  <c:v>0.63255572262094395</c:v>
                </c:pt>
                <c:pt idx="2">
                  <c:v>0.60212465198814902</c:v>
                </c:pt>
                <c:pt idx="3">
                  <c:v>0.59646438727708095</c:v>
                </c:pt>
                <c:pt idx="4">
                  <c:v>0.63053478785599604</c:v>
                </c:pt>
                <c:pt idx="5">
                  <c:v>0.73513846553417495</c:v>
                </c:pt>
              </c:numCache>
            </c:numRef>
          </c:yVal>
          <c:smooth val="0"/>
        </c:ser>
        <c:ser>
          <c:idx val="2"/>
          <c:order val="2"/>
          <c:tx>
            <c:v>AOA = 12 Deg</c:v>
          </c:tx>
          <c:spPr>
            <a:ln w="28575">
              <a:noFill/>
            </a:ln>
          </c:spPr>
          <c:xVal>
            <c:numRef>
              <c:f>Cmu!$Z$36:$Z$41</c:f>
              <c:numCache>
                <c:formatCode>General</c:formatCode>
                <c:ptCount val="6"/>
                <c:pt idx="0">
                  <c:v>0</c:v>
                </c:pt>
                <c:pt idx="1">
                  <c:v>5177</c:v>
                </c:pt>
                <c:pt idx="2">
                  <c:v>7757</c:v>
                </c:pt>
                <c:pt idx="3">
                  <c:v>10165</c:v>
                </c:pt>
                <c:pt idx="4">
                  <c:v>12660</c:v>
                </c:pt>
                <c:pt idx="5">
                  <c:v>15720</c:v>
                </c:pt>
              </c:numCache>
            </c:numRef>
          </c:xVal>
          <c:yVal>
            <c:numRef>
              <c:f>Cmu!$J$36:$J$41</c:f>
              <c:numCache>
                <c:formatCode>General</c:formatCode>
                <c:ptCount val="6"/>
                <c:pt idx="0">
                  <c:v>1.0413613149830301</c:v>
                </c:pt>
                <c:pt idx="1">
                  <c:v>0.99633830149270797</c:v>
                </c:pt>
                <c:pt idx="2">
                  <c:v>0.97007560677844296</c:v>
                </c:pt>
                <c:pt idx="3">
                  <c:v>0.96565205606990601</c:v>
                </c:pt>
                <c:pt idx="4">
                  <c:v>0.974405288336605</c:v>
                </c:pt>
                <c:pt idx="5">
                  <c:v>1.0578020949751601</c:v>
                </c:pt>
              </c:numCache>
            </c:numRef>
          </c:yVal>
          <c:smooth val="0"/>
        </c:ser>
        <c:ser>
          <c:idx val="3"/>
          <c:order val="3"/>
          <c:tx>
            <c:v>AOA 16 Deg</c:v>
          </c:tx>
          <c:spPr>
            <a:ln w="28575">
              <a:noFill/>
            </a:ln>
          </c:spPr>
          <c:xVal>
            <c:numRef>
              <c:f>Cmu!$Z$42:$Z$47</c:f>
              <c:numCache>
                <c:formatCode>General</c:formatCode>
                <c:ptCount val="6"/>
                <c:pt idx="0">
                  <c:v>0</c:v>
                </c:pt>
                <c:pt idx="1">
                  <c:v>5202</c:v>
                </c:pt>
                <c:pt idx="2">
                  <c:v>7620</c:v>
                </c:pt>
                <c:pt idx="3">
                  <c:v>10131</c:v>
                </c:pt>
                <c:pt idx="4">
                  <c:v>12531</c:v>
                </c:pt>
                <c:pt idx="5">
                  <c:v>15720</c:v>
                </c:pt>
              </c:numCache>
            </c:numRef>
          </c:xVal>
          <c:yVal>
            <c:numRef>
              <c:f>Cmu!$J$42:$J$47</c:f>
              <c:numCache>
                <c:formatCode>General</c:formatCode>
                <c:ptCount val="6"/>
                <c:pt idx="0">
                  <c:v>0.99815643009365695</c:v>
                </c:pt>
                <c:pt idx="1">
                  <c:v>0.95454890991472496</c:v>
                </c:pt>
                <c:pt idx="2">
                  <c:v>0.95608924133277395</c:v>
                </c:pt>
                <c:pt idx="3">
                  <c:v>0.93501290622862399</c:v>
                </c:pt>
                <c:pt idx="4">
                  <c:v>0.95036149814391002</c:v>
                </c:pt>
                <c:pt idx="5">
                  <c:v>1.02233069441705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39232"/>
        <c:axId val="107442112"/>
      </c:scatterChart>
      <c:valAx>
        <c:axId val="1074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42112"/>
        <c:crosses val="autoZero"/>
        <c:crossBetween val="midCat"/>
      </c:valAx>
      <c:valAx>
        <c:axId val="10744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4392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08204286964131"/>
          <c:y val="0.16815580344123651"/>
          <c:w val="0.20251290463692037"/>
          <c:h val="0.334868766404199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C</a:t>
            </a:r>
            <a:r>
              <a:rPr lang="en-US" sz="1800" b="1" i="0" u="none" strike="noStrike" baseline="-25000">
                <a:effectLst/>
              </a:rPr>
              <a:t>D</a:t>
            </a:r>
            <a:r>
              <a:rPr lang="en-US" sz="1800" b="1" i="0" u="none" strike="noStrike" baseline="0">
                <a:effectLst/>
              </a:rPr>
              <a:t> for Tunnel Speed </a:t>
            </a:r>
            <a:r>
              <a:rPr lang="en-US" baseline="0"/>
              <a:t>18 m/s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AOA = 0 Deg</c:v>
          </c:tx>
          <c:spPr>
            <a:ln w="28575">
              <a:noFill/>
            </a:ln>
          </c:spPr>
          <c:xVal>
            <c:numRef>
              <c:f>Cmu!$Z$23:$Z$28</c:f>
              <c:numCache>
                <c:formatCode>General</c:formatCode>
                <c:ptCount val="6"/>
                <c:pt idx="0">
                  <c:v>0</c:v>
                </c:pt>
                <c:pt idx="1">
                  <c:v>5228</c:v>
                </c:pt>
                <c:pt idx="2">
                  <c:v>7800</c:v>
                </c:pt>
                <c:pt idx="3">
                  <c:v>9857</c:v>
                </c:pt>
                <c:pt idx="4">
                  <c:v>12548</c:v>
                </c:pt>
                <c:pt idx="5">
                  <c:v>15728</c:v>
                </c:pt>
              </c:numCache>
            </c:numRef>
          </c:xVal>
          <c:yVal>
            <c:numRef>
              <c:f>Cmu!$E$23:$E$28</c:f>
              <c:numCache>
                <c:formatCode>General</c:formatCode>
                <c:ptCount val="6"/>
                <c:pt idx="0">
                  <c:v>0.193057418211042</c:v>
                </c:pt>
                <c:pt idx="1">
                  <c:v>0.19093887438885099</c:v>
                </c:pt>
                <c:pt idx="2">
                  <c:v>0.19248719507561701</c:v>
                </c:pt>
                <c:pt idx="3">
                  <c:v>0.18995521016328601</c:v>
                </c:pt>
                <c:pt idx="4">
                  <c:v>0.18852936711639101</c:v>
                </c:pt>
                <c:pt idx="5">
                  <c:v>0.18961826507379401</c:v>
                </c:pt>
              </c:numCache>
            </c:numRef>
          </c:yVal>
          <c:smooth val="0"/>
        </c:ser>
        <c:ser>
          <c:idx val="1"/>
          <c:order val="1"/>
          <c:tx>
            <c:v>AOA = 6 Deg</c:v>
          </c:tx>
          <c:spPr>
            <a:ln w="28575">
              <a:noFill/>
            </a:ln>
          </c:spPr>
          <c:xVal>
            <c:numRef>
              <c:f>Cmu!$Z$30:$Z$35</c:f>
              <c:numCache>
                <c:formatCode>General</c:formatCode>
                <c:ptCount val="6"/>
                <c:pt idx="0">
                  <c:v>0</c:v>
                </c:pt>
                <c:pt idx="1">
                  <c:v>5185</c:v>
                </c:pt>
                <c:pt idx="2">
                  <c:v>7800</c:v>
                </c:pt>
                <c:pt idx="3">
                  <c:v>10260</c:v>
                </c:pt>
                <c:pt idx="4">
                  <c:v>12565</c:v>
                </c:pt>
                <c:pt idx="5">
                  <c:v>15728</c:v>
                </c:pt>
              </c:numCache>
            </c:numRef>
          </c:xVal>
          <c:yVal>
            <c:numRef>
              <c:f>Cmu!$E$30:$E$35</c:f>
              <c:numCache>
                <c:formatCode>General</c:formatCode>
                <c:ptCount val="6"/>
                <c:pt idx="0">
                  <c:v>0.22700173959574199</c:v>
                </c:pt>
                <c:pt idx="1">
                  <c:v>0.221231992936229</c:v>
                </c:pt>
                <c:pt idx="2">
                  <c:v>0.217992998632485</c:v>
                </c:pt>
                <c:pt idx="3">
                  <c:v>0.21599585229451199</c:v>
                </c:pt>
                <c:pt idx="4">
                  <c:v>0.214412860588752</c:v>
                </c:pt>
                <c:pt idx="5">
                  <c:v>0.22112088163805099</c:v>
                </c:pt>
              </c:numCache>
            </c:numRef>
          </c:yVal>
          <c:smooth val="0"/>
        </c:ser>
        <c:ser>
          <c:idx val="2"/>
          <c:order val="2"/>
          <c:tx>
            <c:v>AOA = 12 Deg</c:v>
          </c:tx>
          <c:spPr>
            <a:ln w="28575">
              <a:noFill/>
            </a:ln>
          </c:spPr>
          <c:xVal>
            <c:numRef>
              <c:f>Cmu!$Z$36:$Z$41</c:f>
              <c:numCache>
                <c:formatCode>General</c:formatCode>
                <c:ptCount val="6"/>
                <c:pt idx="0">
                  <c:v>0</c:v>
                </c:pt>
                <c:pt idx="1">
                  <c:v>5177</c:v>
                </c:pt>
                <c:pt idx="2">
                  <c:v>7757</c:v>
                </c:pt>
                <c:pt idx="3">
                  <c:v>10165</c:v>
                </c:pt>
                <c:pt idx="4">
                  <c:v>12660</c:v>
                </c:pt>
                <c:pt idx="5">
                  <c:v>15720</c:v>
                </c:pt>
              </c:numCache>
            </c:numRef>
          </c:xVal>
          <c:yVal>
            <c:numRef>
              <c:f>Cmu!$E$36:$E$41</c:f>
              <c:numCache>
                <c:formatCode>General</c:formatCode>
                <c:ptCount val="6"/>
                <c:pt idx="0">
                  <c:v>0.27818625113899398</c:v>
                </c:pt>
                <c:pt idx="1">
                  <c:v>0.27463551413800802</c:v>
                </c:pt>
                <c:pt idx="2">
                  <c:v>0.26812694551440402</c:v>
                </c:pt>
                <c:pt idx="3">
                  <c:v>0.269164383839748</c:v>
                </c:pt>
                <c:pt idx="4">
                  <c:v>0.26672763982457198</c:v>
                </c:pt>
                <c:pt idx="5">
                  <c:v>0.27319175040804899</c:v>
                </c:pt>
              </c:numCache>
            </c:numRef>
          </c:yVal>
          <c:smooth val="0"/>
        </c:ser>
        <c:ser>
          <c:idx val="3"/>
          <c:order val="3"/>
          <c:tx>
            <c:v>AOA = 16 Deg</c:v>
          </c:tx>
          <c:spPr>
            <a:ln w="28575">
              <a:noFill/>
            </a:ln>
          </c:spPr>
          <c:xVal>
            <c:numRef>
              <c:f>Cmu!$Z$42:$Z$47</c:f>
              <c:numCache>
                <c:formatCode>General</c:formatCode>
                <c:ptCount val="6"/>
                <c:pt idx="0">
                  <c:v>0</c:v>
                </c:pt>
                <c:pt idx="1">
                  <c:v>5202</c:v>
                </c:pt>
                <c:pt idx="2">
                  <c:v>7620</c:v>
                </c:pt>
                <c:pt idx="3">
                  <c:v>10131</c:v>
                </c:pt>
                <c:pt idx="4">
                  <c:v>12531</c:v>
                </c:pt>
                <c:pt idx="5">
                  <c:v>15720</c:v>
                </c:pt>
              </c:numCache>
            </c:numRef>
          </c:xVal>
          <c:yVal>
            <c:numRef>
              <c:f>Cmu!$E$42:$E$47</c:f>
              <c:numCache>
                <c:formatCode>General</c:formatCode>
                <c:ptCount val="6"/>
                <c:pt idx="0">
                  <c:v>0.32846404467602802</c:v>
                </c:pt>
                <c:pt idx="1">
                  <c:v>0.32437190956047102</c:v>
                </c:pt>
                <c:pt idx="2">
                  <c:v>0.323878846631107</c:v>
                </c:pt>
                <c:pt idx="3">
                  <c:v>0.32301465138108898</c:v>
                </c:pt>
                <c:pt idx="4">
                  <c:v>0.32578916119001</c:v>
                </c:pt>
                <c:pt idx="5">
                  <c:v>0.33604652683388703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43840"/>
        <c:axId val="107444416"/>
      </c:scatterChart>
      <c:valAx>
        <c:axId val="10744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44416"/>
        <c:crosses val="autoZero"/>
        <c:crossBetween val="midCat"/>
      </c:valAx>
      <c:valAx>
        <c:axId val="10744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443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08204286964131"/>
          <c:y val="0.19593358121901433"/>
          <c:w val="0.20251290463692037"/>
          <c:h val="0.334868766404199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baseline="0" dirty="0" smtClean="0"/>
              <a:t> vs </a:t>
            </a:r>
            <a:r>
              <a:rPr lang="en-US" baseline="0" dirty="0" err="1" smtClean="0"/>
              <a:t>AoA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 = 0 </c:v>
          </c:tx>
          <c:xVal>
            <c:numRef>
              <c:f>'AOA Run'!$A$61:$A$76</c:f>
              <c:numCache>
                <c:formatCode>General</c:formatCode>
                <c:ptCount val="16"/>
                <c:pt idx="0">
                  <c:v>-5.99</c:v>
                </c:pt>
                <c:pt idx="1">
                  <c:v>-4</c:v>
                </c:pt>
                <c:pt idx="2">
                  <c:v>-2.04</c:v>
                </c:pt>
                <c:pt idx="3">
                  <c:v>-0.01</c:v>
                </c:pt>
                <c:pt idx="4">
                  <c:v>1.99</c:v>
                </c:pt>
                <c:pt idx="5">
                  <c:v>3.98</c:v>
                </c:pt>
                <c:pt idx="6">
                  <c:v>6</c:v>
                </c:pt>
                <c:pt idx="7">
                  <c:v>7.98</c:v>
                </c:pt>
                <c:pt idx="8">
                  <c:v>9.9700000000000006</c:v>
                </c:pt>
                <c:pt idx="9">
                  <c:v>11.96</c:v>
                </c:pt>
                <c:pt idx="10">
                  <c:v>13.95</c:v>
                </c:pt>
                <c:pt idx="11">
                  <c:v>15.99</c:v>
                </c:pt>
                <c:pt idx="12">
                  <c:v>18</c:v>
                </c:pt>
                <c:pt idx="13">
                  <c:v>19.989999999999998</c:v>
                </c:pt>
                <c:pt idx="14">
                  <c:v>21.99</c:v>
                </c:pt>
                <c:pt idx="15">
                  <c:v>23.99</c:v>
                </c:pt>
              </c:numCache>
            </c:numRef>
          </c:xVal>
          <c:yVal>
            <c:numRef>
              <c:f>'AOA Run'!$I$61:$I$76</c:f>
              <c:numCache>
                <c:formatCode>0.00E+00</c:formatCode>
                <c:ptCount val="16"/>
                <c:pt idx="0" formatCode="General">
                  <c:v>-0.19026934120655001</c:v>
                </c:pt>
                <c:pt idx="1">
                  <c:v>-7.7858000550132297E-2</c:v>
                </c:pt>
                <c:pt idx="2">
                  <c:v>2.3248310377626799E-2</c:v>
                </c:pt>
                <c:pt idx="3" formatCode="General">
                  <c:v>0.14712043306948699</c:v>
                </c:pt>
                <c:pt idx="4" formatCode="General">
                  <c:v>0.28555578041748703</c:v>
                </c:pt>
                <c:pt idx="5" formatCode="General">
                  <c:v>0.43712048472258402</c:v>
                </c:pt>
                <c:pt idx="6" formatCode="General">
                  <c:v>0.59527031460084601</c:v>
                </c:pt>
                <c:pt idx="7" formatCode="General">
                  <c:v>0.74245016687305798</c:v>
                </c:pt>
                <c:pt idx="8" formatCode="General">
                  <c:v>0.87815321695453596</c:v>
                </c:pt>
                <c:pt idx="9" formatCode="General">
                  <c:v>0.994614461778632</c:v>
                </c:pt>
                <c:pt idx="10" formatCode="General">
                  <c:v>1.0760207752872599</c:v>
                </c:pt>
                <c:pt idx="11" formatCode="General">
                  <c:v>1.1074255757165801</c:v>
                </c:pt>
                <c:pt idx="12" formatCode="General">
                  <c:v>1.1423171284803499</c:v>
                </c:pt>
                <c:pt idx="13" formatCode="General">
                  <c:v>1.12377424421563</c:v>
                </c:pt>
                <c:pt idx="14" formatCode="General">
                  <c:v>0.53527966761397205</c:v>
                </c:pt>
                <c:pt idx="15" formatCode="General">
                  <c:v>0.57209406675934604</c:v>
                </c:pt>
              </c:numCache>
            </c:numRef>
          </c:yVal>
          <c:smooth val="1"/>
        </c:ser>
        <c:ser>
          <c:idx val="1"/>
          <c:order val="1"/>
          <c:tx>
            <c:v>f = 15171</c:v>
          </c:tx>
          <c:xVal>
            <c:numRef>
              <c:f>'AOA Run'!$A$41:$A$55</c:f>
              <c:numCache>
                <c:formatCode>General</c:formatCode>
                <c:ptCount val="15"/>
                <c:pt idx="0">
                  <c:v>-5.98</c:v>
                </c:pt>
                <c:pt idx="1">
                  <c:v>-4</c:v>
                </c:pt>
                <c:pt idx="2">
                  <c:v>-2.02</c:v>
                </c:pt>
                <c:pt idx="3">
                  <c:v>-0.01</c:v>
                </c:pt>
                <c:pt idx="4">
                  <c:v>2</c:v>
                </c:pt>
                <c:pt idx="5">
                  <c:v>3.97</c:v>
                </c:pt>
                <c:pt idx="6">
                  <c:v>6</c:v>
                </c:pt>
                <c:pt idx="7">
                  <c:v>7.98</c:v>
                </c:pt>
                <c:pt idx="8">
                  <c:v>9.98</c:v>
                </c:pt>
                <c:pt idx="9">
                  <c:v>11.98</c:v>
                </c:pt>
                <c:pt idx="10">
                  <c:v>14</c:v>
                </c:pt>
                <c:pt idx="11">
                  <c:v>15.99</c:v>
                </c:pt>
                <c:pt idx="12">
                  <c:v>18</c:v>
                </c:pt>
                <c:pt idx="13">
                  <c:v>19.98</c:v>
                </c:pt>
                <c:pt idx="14">
                  <c:v>21.98</c:v>
                </c:pt>
              </c:numCache>
            </c:numRef>
          </c:xVal>
          <c:yVal>
            <c:numRef>
              <c:f>'AOA Run'!$I$41:$I$55</c:f>
              <c:numCache>
                <c:formatCode>0.00E+00</c:formatCode>
                <c:ptCount val="15"/>
                <c:pt idx="0">
                  <c:v>-5.8868822625654703E-2</c:v>
                </c:pt>
                <c:pt idx="1">
                  <c:v>4.3612331338439801E-2</c:v>
                </c:pt>
                <c:pt idx="2" formatCode="General">
                  <c:v>0.16603107448283599</c:v>
                </c:pt>
                <c:pt idx="3" formatCode="General">
                  <c:v>0.299106850431689</c:v>
                </c:pt>
                <c:pt idx="4" formatCode="General">
                  <c:v>0.44366584586276198</c:v>
                </c:pt>
                <c:pt idx="5" formatCode="General">
                  <c:v>0.58429637548989799</c:v>
                </c:pt>
                <c:pt idx="6" formatCode="General">
                  <c:v>0.74251493466079399</c:v>
                </c:pt>
                <c:pt idx="7" formatCode="General">
                  <c:v>0.87973228617700805</c:v>
                </c:pt>
                <c:pt idx="8" formatCode="General">
                  <c:v>1.0039089476682499</c:v>
                </c:pt>
                <c:pt idx="9" formatCode="General">
                  <c:v>1.1131649234323799</c:v>
                </c:pt>
                <c:pt idx="10" formatCode="General">
                  <c:v>1.1957432211060901</c:v>
                </c:pt>
                <c:pt idx="11" formatCode="General">
                  <c:v>1.25360114524438</c:v>
                </c:pt>
                <c:pt idx="12" formatCode="General">
                  <c:v>1.31254276147673</c:v>
                </c:pt>
                <c:pt idx="13" formatCode="General">
                  <c:v>1.29021866149443</c:v>
                </c:pt>
                <c:pt idx="14" formatCode="General">
                  <c:v>1.22494543152567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45216"/>
        <c:axId val="67018752"/>
      </c:scatterChart>
      <c:valAx>
        <c:axId val="18054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AoA</a:t>
                </a:r>
                <a:r>
                  <a:rPr lang="en-US" baseline="0" dirty="0" smtClean="0"/>
                  <a:t>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018752"/>
        <c:crosses val="autoZero"/>
        <c:crossBetween val="midCat"/>
      </c:valAx>
      <c:valAx>
        <c:axId val="67018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</a:t>
                </a:r>
                <a:r>
                  <a:rPr lang="en-US" baseline="-25000" dirty="0" smtClean="0"/>
                  <a:t>L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05452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vs </a:t>
            </a:r>
            <a:r>
              <a:rPr lang="en-US" dirty="0" err="1" smtClean="0"/>
              <a:t>AoA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 = 15685</c:v>
          </c:tx>
          <c:xVal>
            <c:numRef>
              <c:f>'AOA Run'!$A$4:$A$12</c:f>
              <c:numCache>
                <c:formatCode>General</c:formatCode>
                <c:ptCount val="9"/>
                <c:pt idx="0">
                  <c:v>-3.97</c:v>
                </c:pt>
                <c:pt idx="1">
                  <c:v>-2.0099999999999998</c:v>
                </c:pt>
                <c:pt idx="2">
                  <c:v>0</c:v>
                </c:pt>
                <c:pt idx="3">
                  <c:v>1.99</c:v>
                </c:pt>
                <c:pt idx="4">
                  <c:v>3.97</c:v>
                </c:pt>
                <c:pt idx="5">
                  <c:v>6</c:v>
                </c:pt>
                <c:pt idx="6">
                  <c:v>7.98</c:v>
                </c:pt>
                <c:pt idx="7">
                  <c:v>10</c:v>
                </c:pt>
                <c:pt idx="8">
                  <c:v>11.99</c:v>
                </c:pt>
              </c:numCache>
            </c:numRef>
          </c:xVal>
          <c:yVal>
            <c:numRef>
              <c:f>'AOA Run'!$J$4:$J$12</c:f>
              <c:numCache>
                <c:formatCode>General</c:formatCode>
                <c:ptCount val="9"/>
                <c:pt idx="0" formatCode="0.00E+00">
                  <c:v>-2.36906398227416E-2</c:v>
                </c:pt>
                <c:pt idx="1">
                  <c:v>0.11363310858251401</c:v>
                </c:pt>
                <c:pt idx="2">
                  <c:v>0.27049059639688</c:v>
                </c:pt>
                <c:pt idx="3">
                  <c:v>0.42784365259150697</c:v>
                </c:pt>
                <c:pt idx="4">
                  <c:v>0.58279797575624603</c:v>
                </c:pt>
                <c:pt idx="5">
                  <c:v>0.73773259072921804</c:v>
                </c:pt>
                <c:pt idx="6">
                  <c:v>0.86714626354512103</c:v>
                </c:pt>
                <c:pt idx="7">
                  <c:v>0.95857767568154195</c:v>
                </c:pt>
                <c:pt idx="8">
                  <c:v>0.84560440971992501</c:v>
                </c:pt>
              </c:numCache>
            </c:numRef>
          </c:yVal>
          <c:smooth val="1"/>
        </c:ser>
        <c:ser>
          <c:idx val="1"/>
          <c:order val="1"/>
          <c:tx>
            <c:v>f = 0</c:v>
          </c:tx>
          <c:xVal>
            <c:numRef>
              <c:f>'AOA Run'!$A$19:$A$30</c:f>
              <c:numCache>
                <c:formatCode>General</c:formatCode>
                <c:ptCount val="12"/>
                <c:pt idx="0">
                  <c:v>-4.1100000000000003</c:v>
                </c:pt>
                <c:pt idx="1">
                  <c:v>-2.02</c:v>
                </c:pt>
                <c:pt idx="2">
                  <c:v>0</c:v>
                </c:pt>
                <c:pt idx="3">
                  <c:v>1.99</c:v>
                </c:pt>
                <c:pt idx="4">
                  <c:v>3.97</c:v>
                </c:pt>
                <c:pt idx="5">
                  <c:v>5.99</c:v>
                </c:pt>
                <c:pt idx="6">
                  <c:v>7.97</c:v>
                </c:pt>
                <c:pt idx="7">
                  <c:v>9.98</c:v>
                </c:pt>
                <c:pt idx="8">
                  <c:v>12</c:v>
                </c:pt>
                <c:pt idx="9">
                  <c:v>14</c:v>
                </c:pt>
                <c:pt idx="10">
                  <c:v>15.98</c:v>
                </c:pt>
                <c:pt idx="11">
                  <c:v>18.010000000000002</c:v>
                </c:pt>
              </c:numCache>
            </c:numRef>
          </c:xVal>
          <c:yVal>
            <c:numRef>
              <c:f>'AOA Run'!$J$19:$J$30</c:f>
              <c:numCache>
                <c:formatCode>0.00E+00</c:formatCode>
                <c:ptCount val="12"/>
                <c:pt idx="0" formatCode="General">
                  <c:v>-6.2838173694254998E-2</c:v>
                </c:pt>
                <c:pt idx="1">
                  <c:v>5.5335840824784398E-2</c:v>
                </c:pt>
                <c:pt idx="2" formatCode="General">
                  <c:v>0.198392860948501</c:v>
                </c:pt>
                <c:pt idx="3" formatCode="General">
                  <c:v>0.35461605995747802</c:v>
                </c:pt>
                <c:pt idx="4" formatCode="General">
                  <c:v>0.51069989598301901</c:v>
                </c:pt>
                <c:pt idx="5" formatCode="General">
                  <c:v>0.68053608553656697</c:v>
                </c:pt>
                <c:pt idx="6" formatCode="General">
                  <c:v>0.82675396821673997</c:v>
                </c:pt>
                <c:pt idx="7" formatCode="General">
                  <c:v>0.94781795696719195</c:v>
                </c:pt>
                <c:pt idx="8" formatCode="General">
                  <c:v>1.05418325617749</c:v>
                </c:pt>
                <c:pt idx="9" formatCode="General">
                  <c:v>1.1165291124205201</c:v>
                </c:pt>
                <c:pt idx="10" formatCode="General">
                  <c:v>1.11224116472324</c:v>
                </c:pt>
                <c:pt idx="11" formatCode="General">
                  <c:v>1.0401258621870599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05632"/>
        <c:axId val="105276544"/>
      </c:scatterChart>
      <c:valAx>
        <c:axId val="8640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276544"/>
        <c:crosses val="autoZero"/>
        <c:crossBetween val="midCat"/>
      </c:valAx>
      <c:valAx>
        <c:axId val="10527654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86405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623167577773846"/>
          <c:y val="0.18114622185384727"/>
          <c:w val="0.1872242511561884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r>
              <a:rPr lang="en-US" baseline="0" dirty="0" smtClean="0"/>
              <a:t> vs C</a:t>
            </a:r>
            <a:r>
              <a:rPr lang="en-US" baseline="-25000" dirty="0" smtClean="0"/>
              <a:t>L</a:t>
            </a:r>
            <a:endParaRPr lang="en-US" baseline="-25000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 = 15685</c:v>
          </c:tx>
          <c:xVal>
            <c:numRef>
              <c:f>'AOA Run'!$J$4:$J$12</c:f>
              <c:numCache>
                <c:formatCode>General</c:formatCode>
                <c:ptCount val="9"/>
                <c:pt idx="0" formatCode="0.00E+00">
                  <c:v>-2.36906398227416E-2</c:v>
                </c:pt>
                <c:pt idx="1">
                  <c:v>0.11363310858251401</c:v>
                </c:pt>
                <c:pt idx="2">
                  <c:v>0.27049059639688</c:v>
                </c:pt>
                <c:pt idx="3">
                  <c:v>0.42784365259150697</c:v>
                </c:pt>
                <c:pt idx="4">
                  <c:v>0.58279797575624603</c:v>
                </c:pt>
                <c:pt idx="5">
                  <c:v>0.73773259072921804</c:v>
                </c:pt>
                <c:pt idx="6">
                  <c:v>0.86714626354512103</c:v>
                </c:pt>
                <c:pt idx="7">
                  <c:v>0.95857767568154195</c:v>
                </c:pt>
                <c:pt idx="8">
                  <c:v>0.84560440971992501</c:v>
                </c:pt>
              </c:numCache>
            </c:numRef>
          </c:xVal>
          <c:yVal>
            <c:numRef>
              <c:f>'AOA Run'!$F$4:$F$12</c:f>
              <c:numCache>
                <c:formatCode>General</c:formatCode>
                <c:ptCount val="9"/>
                <c:pt idx="0">
                  <c:v>4.4472911363919981E-2</c:v>
                </c:pt>
                <c:pt idx="1">
                  <c:v>3.6867288502714979E-2</c:v>
                </c:pt>
                <c:pt idx="2">
                  <c:v>3.7653860510019982E-2</c:v>
                </c:pt>
                <c:pt idx="3">
                  <c:v>4.2811947770375003E-2</c:v>
                </c:pt>
                <c:pt idx="4">
                  <c:v>5.425556621500599E-2</c:v>
                </c:pt>
                <c:pt idx="5">
                  <c:v>7.1847494375859994E-2</c:v>
                </c:pt>
                <c:pt idx="6">
                  <c:v>8.6098858193788985E-2</c:v>
                </c:pt>
                <c:pt idx="7">
                  <c:v>0.10307806835344802</c:v>
                </c:pt>
                <c:pt idx="8">
                  <c:v>0.13390721942690098</c:v>
                </c:pt>
              </c:numCache>
            </c:numRef>
          </c:yVal>
          <c:smooth val="1"/>
        </c:ser>
        <c:ser>
          <c:idx val="1"/>
          <c:order val="1"/>
          <c:tx>
            <c:v> f = 0 </c:v>
          </c:tx>
          <c:xVal>
            <c:numRef>
              <c:f>'AOA Run'!$J$19:$J$30</c:f>
              <c:numCache>
                <c:formatCode>0.00E+00</c:formatCode>
                <c:ptCount val="12"/>
                <c:pt idx="0" formatCode="General">
                  <c:v>-6.2838173694254998E-2</c:v>
                </c:pt>
                <c:pt idx="1">
                  <c:v>5.5335840824784398E-2</c:v>
                </c:pt>
                <c:pt idx="2" formatCode="General">
                  <c:v>0.198392860948501</c:v>
                </c:pt>
                <c:pt idx="3" formatCode="General">
                  <c:v>0.35461605995747802</c:v>
                </c:pt>
                <c:pt idx="4" formatCode="General">
                  <c:v>0.51069989598301901</c:v>
                </c:pt>
                <c:pt idx="5" formatCode="General">
                  <c:v>0.68053608553656697</c:v>
                </c:pt>
                <c:pt idx="6" formatCode="General">
                  <c:v>0.82675396821673997</c:v>
                </c:pt>
                <c:pt idx="7" formatCode="General">
                  <c:v>0.94781795696719195</c:v>
                </c:pt>
                <c:pt idx="8" formatCode="General">
                  <c:v>1.05418325617749</c:v>
                </c:pt>
                <c:pt idx="9" formatCode="General">
                  <c:v>1.1165291124205201</c:v>
                </c:pt>
                <c:pt idx="10" formatCode="General">
                  <c:v>1.11224116472324</c:v>
                </c:pt>
                <c:pt idx="11" formatCode="General">
                  <c:v>1.0401258621870599</c:v>
                </c:pt>
              </c:numCache>
            </c:numRef>
          </c:xVal>
          <c:yVal>
            <c:numRef>
              <c:f>'AOA Run'!$F$19:$F$30</c:f>
              <c:numCache>
                <c:formatCode>General</c:formatCode>
                <c:ptCount val="12"/>
                <c:pt idx="0">
                  <c:v>4.8975034759091984E-2</c:v>
                </c:pt>
                <c:pt idx="1">
                  <c:v>4.1697652850777006E-2</c:v>
                </c:pt>
                <c:pt idx="2">
                  <c:v>4.1782623555131987E-2</c:v>
                </c:pt>
                <c:pt idx="3">
                  <c:v>4.5365548050729981E-2</c:v>
                </c:pt>
                <c:pt idx="4">
                  <c:v>5.7700472995092983E-2</c:v>
                </c:pt>
                <c:pt idx="5">
                  <c:v>7.1662515969102003E-2</c:v>
                </c:pt>
                <c:pt idx="6">
                  <c:v>8.9415090085862986E-2</c:v>
                </c:pt>
                <c:pt idx="7">
                  <c:v>0.10345348021935602</c:v>
                </c:pt>
                <c:pt idx="8">
                  <c:v>0.12272846618390798</c:v>
                </c:pt>
                <c:pt idx="9">
                  <c:v>0.14679526163888701</c:v>
                </c:pt>
                <c:pt idx="10">
                  <c:v>0.16206282436831498</c:v>
                </c:pt>
                <c:pt idx="11">
                  <c:v>0.18772714518371797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03296"/>
        <c:axId val="67025664"/>
      </c:scatterChart>
      <c:valAx>
        <c:axId val="6570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025664"/>
        <c:crosses val="autoZero"/>
        <c:crossBetween val="midCat"/>
      </c:valAx>
      <c:valAx>
        <c:axId val="6702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7032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L/D vs CL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 = 15685 </c:v>
          </c:tx>
          <c:xVal>
            <c:numRef>
              <c:f>'AOA Run'!$J$4:$J$12</c:f>
              <c:numCache>
                <c:formatCode>General</c:formatCode>
                <c:ptCount val="9"/>
                <c:pt idx="0" formatCode="0.00E+00">
                  <c:v>-2.36906398227416E-2</c:v>
                </c:pt>
                <c:pt idx="1">
                  <c:v>0.11363310858251401</c:v>
                </c:pt>
                <c:pt idx="2">
                  <c:v>0.27049059639688</c:v>
                </c:pt>
                <c:pt idx="3">
                  <c:v>0.42784365259150697</c:v>
                </c:pt>
                <c:pt idx="4">
                  <c:v>0.58279797575624603</c:v>
                </c:pt>
                <c:pt idx="5">
                  <c:v>0.73773259072921804</c:v>
                </c:pt>
                <c:pt idx="6">
                  <c:v>0.86714626354512103</c:v>
                </c:pt>
                <c:pt idx="7">
                  <c:v>0.95857767568154195</c:v>
                </c:pt>
                <c:pt idx="8">
                  <c:v>0.84560440971992501</c:v>
                </c:pt>
              </c:numCache>
            </c:numRef>
          </c:xVal>
          <c:yVal>
            <c:numRef>
              <c:f>'AOA Run'!$T$4:$T$12</c:f>
              <c:numCache>
                <c:formatCode>General</c:formatCode>
                <c:ptCount val="9"/>
                <c:pt idx="0">
                  <c:v>-0.53269819978463029</c:v>
                </c:pt>
                <c:pt idx="1">
                  <c:v>3.082220396385968</c:v>
                </c:pt>
                <c:pt idx="2">
                  <c:v>7.1836086056806945</c:v>
                </c:pt>
                <c:pt idx="3">
                  <c:v>9.9935572865378042</c:v>
                </c:pt>
                <c:pt idx="4">
                  <c:v>10.741717696700691</c:v>
                </c:pt>
                <c:pt idx="5">
                  <c:v>10.268035053106717</c:v>
                </c:pt>
                <c:pt idx="6">
                  <c:v>10.071518737140179</c:v>
                </c:pt>
                <c:pt idx="7">
                  <c:v>9.2995308409800739</c:v>
                </c:pt>
                <c:pt idx="8">
                  <c:v>6.3148530253929627</c:v>
                </c:pt>
              </c:numCache>
            </c:numRef>
          </c:yVal>
          <c:smooth val="1"/>
        </c:ser>
        <c:ser>
          <c:idx val="1"/>
          <c:order val="1"/>
          <c:tx>
            <c:v>f = 0 </c:v>
          </c:tx>
          <c:xVal>
            <c:numRef>
              <c:f>'AOA Run'!$J$19:$J$30</c:f>
              <c:numCache>
                <c:formatCode>0.00E+00</c:formatCode>
                <c:ptCount val="12"/>
                <c:pt idx="0" formatCode="General">
                  <c:v>-6.2838173694254998E-2</c:v>
                </c:pt>
                <c:pt idx="1">
                  <c:v>5.5335840824784398E-2</c:v>
                </c:pt>
                <c:pt idx="2" formatCode="General">
                  <c:v>0.198392860948501</c:v>
                </c:pt>
                <c:pt idx="3" formatCode="General">
                  <c:v>0.35461605995747802</c:v>
                </c:pt>
                <c:pt idx="4" formatCode="General">
                  <c:v>0.51069989598301901</c:v>
                </c:pt>
                <c:pt idx="5" formatCode="General">
                  <c:v>0.68053608553656697</c:v>
                </c:pt>
                <c:pt idx="6" formatCode="General">
                  <c:v>0.82675396821673997</c:v>
                </c:pt>
                <c:pt idx="7" formatCode="General">
                  <c:v>0.94781795696719195</c:v>
                </c:pt>
                <c:pt idx="8" formatCode="General">
                  <c:v>1.05418325617749</c:v>
                </c:pt>
                <c:pt idx="9" formatCode="General">
                  <c:v>1.1165291124205201</c:v>
                </c:pt>
                <c:pt idx="10" formatCode="General">
                  <c:v>1.11224116472324</c:v>
                </c:pt>
                <c:pt idx="11" formatCode="General">
                  <c:v>1.0401258621870599</c:v>
                </c:pt>
              </c:numCache>
            </c:numRef>
          </c:xVal>
          <c:yVal>
            <c:numRef>
              <c:f>'AOA Run'!$T$19:$T$30</c:f>
              <c:numCache>
                <c:formatCode>General</c:formatCode>
                <c:ptCount val="12"/>
                <c:pt idx="0">
                  <c:v>-1.2830654230947613</c:v>
                </c:pt>
                <c:pt idx="1">
                  <c:v>1.3270732773092588</c:v>
                </c:pt>
                <c:pt idx="2">
                  <c:v>4.7482145463346148</c:v>
                </c:pt>
                <c:pt idx="3">
                  <c:v>7.8168582811107878</c:v>
                </c:pt>
                <c:pt idx="4">
                  <c:v>8.8508788485399492</c:v>
                </c:pt>
                <c:pt idx="5">
                  <c:v>9.4964023567074705</c:v>
                </c:pt>
                <c:pt idx="6">
                  <c:v>9.2462465499148934</c:v>
                </c:pt>
                <c:pt idx="7">
                  <c:v>9.1617793326768755</c:v>
                </c:pt>
                <c:pt idx="8">
                  <c:v>8.5895578178073357</c:v>
                </c:pt>
                <c:pt idx="9">
                  <c:v>7.6060296494253077</c:v>
                </c:pt>
                <c:pt idx="10">
                  <c:v>6.8630246884719543</c:v>
                </c:pt>
                <c:pt idx="11">
                  <c:v>5.540625790527776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660544"/>
        <c:axId val="250661120"/>
      </c:scatterChart>
      <c:valAx>
        <c:axId val="25066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0661120"/>
        <c:crosses val="autoZero"/>
        <c:crossBetween val="midCat"/>
      </c:valAx>
      <c:valAx>
        <c:axId val="25066112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506605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00749-AEAF-4E75-ACA5-808A3BFD07FA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C83D4-DCCD-42BA-BEA7-7E17DE6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C83D4-DCCD-42BA-BEA7-7E17DE6630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4D4DB7-7E2F-459D-9922-D83DAA19578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865F62B-3EEA-43A7-90D2-EF5788857A36}" type="datetimeFigureOut">
              <a:rPr lang="en-US" smtClean="0"/>
              <a:t>4/1/2014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Circulation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Ryan Callahan </a:t>
            </a:r>
          </a:p>
          <a:p>
            <a:r>
              <a:rPr lang="en-US" dirty="0" smtClean="0"/>
              <a:t>Aaron Watson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Setup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68" y="3733801"/>
            <a:ext cx="4165600" cy="3124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Velocity Profile </a:t>
            </a:r>
          </a:p>
          <a:p>
            <a:r>
              <a:rPr lang="en-US" sz="3200" dirty="0" smtClean="0"/>
              <a:t>C</a:t>
            </a:r>
            <a:r>
              <a:rPr lang="el-GR" sz="3200" dirty="0" smtClean="0">
                <a:latin typeface="Calibri"/>
              </a:rPr>
              <a:t>μ</a:t>
            </a:r>
            <a:r>
              <a:rPr lang="en-US" sz="3200" dirty="0" smtClean="0">
                <a:latin typeface="Calibri"/>
              </a:rPr>
              <a:t> Sweep</a:t>
            </a:r>
          </a:p>
          <a:p>
            <a:r>
              <a:rPr lang="en-US" sz="3200" dirty="0" smtClean="0">
                <a:latin typeface="Calibri"/>
              </a:rPr>
              <a:t>Alpha Sweep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62600" y="2133599"/>
                <a:ext cx="2362200" cy="1015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/>
                        </a:rPr>
                        <m:t>μ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μ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𝑞𝑠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133599"/>
                <a:ext cx="2362200" cy="10154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76309" y="4038600"/>
                <a:ext cx="3148491" cy="2741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Nomenclature:</a:t>
                </a:r>
              </a:p>
              <a:p>
                <a:r>
                  <a:rPr lang="en-US" dirty="0"/>
                  <a:t>C</a:t>
                </a:r>
                <a:r>
                  <a:rPr lang="el-GR" dirty="0" smtClean="0"/>
                  <a:t>μ</a:t>
                </a:r>
                <a:r>
                  <a:rPr lang="en-US" dirty="0" smtClean="0"/>
                  <a:t> = Jet momentum Coefficient</a:t>
                </a:r>
              </a:p>
              <a:p>
                <a:r>
                  <a:rPr lang="en-US" dirty="0" smtClean="0">
                    <a:latin typeface="Calibri"/>
                  </a:rPr>
                  <a:t>μ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𝐽𝑒𝑡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>
                    <a:latin typeface="Calibri"/>
                  </a:rPr>
                  <a:t>Jet momentum</a:t>
                </a:r>
              </a:p>
              <a:p>
                <a:r>
                  <a:rPr lang="en-US" dirty="0" smtClean="0">
                    <a:latin typeface="Calibri"/>
                  </a:rPr>
                  <a:t>m = mass of airflow 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𝑗𝑒𝑡</m:t>
                        </m:r>
                      </m:sub>
                    </m:sSub>
                  </m:oMath>
                </a14:m>
                <a:r>
                  <a:rPr lang="en-US" dirty="0" smtClean="0"/>
                  <a:t> = Jet velocity</a:t>
                </a:r>
              </a:p>
              <a:p>
                <a:r>
                  <a:rPr lang="en-US" dirty="0" smtClean="0"/>
                  <a:t>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ρ</m:t>
                    </m:r>
                    <m:sSubSup>
                      <m:sSubSupPr>
                        <m:ctrlPr>
                          <a:rPr lang="el-G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/>
                  <a:t>Dynamic pressure </a:t>
                </a:r>
              </a:p>
              <a:p>
                <a:r>
                  <a:rPr lang="en-US" dirty="0" smtClean="0">
                    <a:latin typeface="Calibri"/>
                  </a:rPr>
                  <a:t>ρ = Air density</a:t>
                </a:r>
              </a:p>
              <a:p>
                <a:r>
                  <a:rPr lang="en-US" dirty="0" smtClean="0">
                    <a:latin typeface="Calibri"/>
                  </a:rPr>
                  <a:t>V = incoming velocity</a:t>
                </a:r>
                <a:endParaRPr lang="en-US" dirty="0" smtClean="0"/>
              </a:p>
              <a:p>
                <a:r>
                  <a:rPr lang="en-US" dirty="0" smtClean="0"/>
                  <a:t>s = </a:t>
                </a:r>
                <a:r>
                  <a:rPr lang="en-US" dirty="0" err="1" smtClean="0"/>
                  <a:t>Planform</a:t>
                </a:r>
                <a:r>
                  <a:rPr lang="en-US" dirty="0" smtClean="0"/>
                  <a:t> area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09" y="4038600"/>
                <a:ext cx="3148491" cy="2741200"/>
              </a:xfrm>
              <a:prstGeom prst="rect">
                <a:avLst/>
              </a:prstGeom>
              <a:blipFill rotWithShape="1">
                <a:blip r:embed="rId4"/>
                <a:stretch>
                  <a:fillRect l="-1744" t="-1114" r="-1163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1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Testing- Velocity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of our tests started with finding a velocity profile.   </a:t>
            </a:r>
          </a:p>
          <a:p>
            <a:pPr lvl="1"/>
            <a:r>
              <a:rPr lang="en-US" dirty="0" smtClean="0"/>
              <a:t>This consisted of taking velocity measurements at equidistant points along the span of the slot to see how uniform the velocity across the span was.  </a:t>
            </a:r>
          </a:p>
          <a:p>
            <a:pPr lvl="1"/>
            <a:r>
              <a:rPr lang="en-US" dirty="0" smtClean="0"/>
              <a:t>The velocity profile was performed at 5 different rpm’s: 5000, 7500, 10000, 12500 and 15700. </a:t>
            </a:r>
          </a:p>
          <a:p>
            <a:pPr lvl="1"/>
            <a:r>
              <a:rPr lang="en-US" dirty="0" smtClean="0"/>
              <a:t>The velocity profile was averaged for each RPM so that the C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 values could be calculated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Velocity Profile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61380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8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C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 Sweep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step in testing was to do a C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 sweep.  To do this, the wing was set at a constant angle of attack and the motor was run through the same 5 RPM’s tested in the velocity profile.  Included in the test was a value with the motor off.  </a:t>
            </a:r>
          </a:p>
          <a:p>
            <a:endParaRPr lang="en-US" dirty="0">
              <a:latin typeface="Calibri"/>
            </a:endParaRPr>
          </a:p>
          <a:p>
            <a:r>
              <a:rPr lang="en-US" dirty="0" smtClean="0">
                <a:latin typeface="Calibri"/>
              </a:rPr>
              <a:t>Test Conditions: </a:t>
            </a:r>
          </a:p>
          <a:p>
            <a:pPr lvl="1"/>
            <a:r>
              <a:rPr lang="en-US" dirty="0" smtClean="0">
                <a:latin typeface="Calibri"/>
              </a:rPr>
              <a:t>AOA (degrees): 0, 6, 12, 16</a:t>
            </a:r>
          </a:p>
          <a:p>
            <a:pPr lvl="1"/>
            <a:r>
              <a:rPr lang="en-US" dirty="0" smtClean="0">
                <a:latin typeface="Calibri"/>
              </a:rPr>
              <a:t>RPM’s: 0, 5000, 7500, 10000, 12500, 15700</a:t>
            </a:r>
          </a:p>
          <a:p>
            <a:pPr lvl="1"/>
            <a:r>
              <a:rPr lang="en-US" dirty="0" smtClean="0">
                <a:latin typeface="Calibri"/>
              </a:rPr>
              <a:t>Tunnel Speed (m/s): 14, 18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</a:t>
            </a:r>
            <a:r>
              <a:rPr lang="el-GR" dirty="0" smtClean="0">
                <a:latin typeface="Calibri"/>
              </a:rPr>
              <a:t>μ</a:t>
            </a:r>
            <a:r>
              <a:rPr lang="en-US" dirty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Sweep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4800600"/>
          </a:xfrm>
        </p:spPr>
        <p:txBody>
          <a:bodyPr/>
          <a:lstStyle/>
          <a:p>
            <a:r>
              <a:rPr lang="en-US" dirty="0" smtClean="0"/>
              <a:t>Tunnel Speed: 14 m/s </a:t>
            </a:r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568063"/>
              </p:ext>
            </p:extLst>
          </p:nvPr>
        </p:nvGraphicFramePr>
        <p:xfrm>
          <a:off x="76200" y="1676400"/>
          <a:ext cx="4724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068654"/>
              </p:ext>
            </p:extLst>
          </p:nvPr>
        </p:nvGraphicFramePr>
        <p:xfrm>
          <a:off x="3733800" y="3962400"/>
          <a:ext cx="4629150" cy="288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87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 Sweep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4800600"/>
          </a:xfrm>
        </p:spPr>
        <p:txBody>
          <a:bodyPr/>
          <a:lstStyle/>
          <a:p>
            <a:r>
              <a:rPr lang="en-US" dirty="0" smtClean="0"/>
              <a:t>Tunnel Speed: 14 m/s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48562"/>
              </p:ext>
            </p:extLst>
          </p:nvPr>
        </p:nvGraphicFramePr>
        <p:xfrm>
          <a:off x="228600" y="1905000"/>
          <a:ext cx="7848600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99"/>
                <a:gridCol w="1568101"/>
                <a:gridCol w="1600200"/>
                <a:gridCol w="1676400"/>
                <a:gridCol w="1600200"/>
              </a:tblGrid>
              <a:tr h="936171">
                <a:tc>
                  <a:txBody>
                    <a:bodyPr/>
                    <a:lstStyle/>
                    <a:p>
                      <a:r>
                        <a:rPr lang="en-US" dirty="0" smtClean="0"/>
                        <a:t>RPM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Difference (0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Difference (6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Difference (12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Difference</a:t>
                      </a:r>
                      <a:r>
                        <a:rPr lang="en-US" baseline="0" dirty="0" smtClean="0"/>
                        <a:t> (16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-48.0%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-4.4%</a:t>
                      </a:r>
                      <a:endParaRPr lang="en-US" dirty="0"/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dirty="0" smtClean="0"/>
                        <a:t>7500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-4.8%</a:t>
                      </a:r>
                      <a:endParaRPr lang="en-US" dirty="0"/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-3.9%</a:t>
                      </a:r>
                      <a:endParaRPr lang="en-US" dirty="0"/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dirty="0" smtClean="0"/>
                        <a:t>12000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-2.5%</a:t>
                      </a:r>
                      <a:endParaRPr lang="en-US" dirty="0"/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dirty="0" smtClean="0"/>
                        <a:t>15700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3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/>
              <a:t> Sweep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US" dirty="0" smtClean="0"/>
              <a:t>Tunnel Speed: 18 m/s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724819"/>
              </p:ext>
            </p:extLst>
          </p:nvPr>
        </p:nvGraphicFramePr>
        <p:xfrm>
          <a:off x="152400" y="1752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933739"/>
              </p:ext>
            </p:extLst>
          </p:nvPr>
        </p:nvGraphicFramePr>
        <p:xfrm>
          <a:off x="38862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4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</a:t>
            </a:r>
            <a:r>
              <a:rPr lang="en-US" dirty="0"/>
              <a:t>C</a:t>
            </a:r>
            <a:r>
              <a:rPr lang="el-GR" dirty="0">
                <a:latin typeface="Calibri"/>
              </a:rPr>
              <a:t>μ</a:t>
            </a:r>
            <a:r>
              <a:rPr lang="en-US" dirty="0"/>
              <a:t> Sweep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Tunnel Speed: 18 m/s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97101"/>
              </p:ext>
            </p:extLst>
          </p:nvPr>
        </p:nvGraphicFramePr>
        <p:xfrm>
          <a:off x="381000" y="2286000"/>
          <a:ext cx="7848600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99"/>
                <a:gridCol w="1568101"/>
                <a:gridCol w="1600200"/>
                <a:gridCol w="1676400"/>
                <a:gridCol w="1600200"/>
              </a:tblGrid>
              <a:tr h="936171">
                <a:tc>
                  <a:txBody>
                    <a:bodyPr/>
                    <a:lstStyle/>
                    <a:p>
                      <a:r>
                        <a:rPr lang="en-US" dirty="0" smtClean="0"/>
                        <a:t>RPM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Difference (0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Difference (6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Difference (12 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Difference</a:t>
                      </a:r>
                      <a:r>
                        <a:rPr lang="en-US" baseline="0" dirty="0" smtClean="0"/>
                        <a:t> (16 </a:t>
                      </a:r>
                      <a:r>
                        <a:rPr lang="en-US" baseline="0" dirty="0" err="1" smtClean="0"/>
                        <a:t>Deg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-29.3%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-4.4%</a:t>
                      </a:r>
                      <a:endParaRPr lang="en-US" dirty="0"/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dirty="0" smtClean="0"/>
                        <a:t>7500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-38.7%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-4.2%</a:t>
                      </a:r>
                      <a:endParaRPr lang="en-US" dirty="0"/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-38.9%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-6.3%</a:t>
                      </a:r>
                      <a:endParaRPr lang="en-US" dirty="0"/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dirty="0" smtClean="0"/>
                        <a:t>12000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-4.8%</a:t>
                      </a:r>
                      <a:endParaRPr lang="en-US" dirty="0"/>
                    </a:p>
                  </a:txBody>
                  <a:tcPr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dirty="0" smtClean="0"/>
                        <a:t>15700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Testing- Alpha Sweep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tests performed were Alpha Sweeps.  These tests were performed at a constant RPM and then run through a series of Angle of Attacks.  </a:t>
            </a:r>
          </a:p>
          <a:p>
            <a:endParaRPr lang="en-US" dirty="0"/>
          </a:p>
          <a:p>
            <a:r>
              <a:rPr lang="en-US" dirty="0" smtClean="0"/>
              <a:t>Test Conditions: </a:t>
            </a:r>
          </a:p>
          <a:p>
            <a:pPr lvl="1"/>
            <a:r>
              <a:rPr lang="en-US" dirty="0" smtClean="0"/>
              <a:t>Tunnel Speed:  14 m/s, 18 m/s</a:t>
            </a:r>
          </a:p>
          <a:p>
            <a:pPr lvl="1"/>
            <a:r>
              <a:rPr lang="en-US" dirty="0" smtClean="0"/>
              <a:t>RPM: 0 and 15700</a:t>
            </a:r>
          </a:p>
          <a:p>
            <a:pPr lvl="1"/>
            <a:r>
              <a:rPr lang="en-US" dirty="0" smtClean="0"/>
              <a:t>AOA (degrees): -6 degrees to stall in 2 degree intervals.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purpose of this research project is to investigate the effects of circulation control on lift and drag.  </a:t>
            </a:r>
            <a:endParaRPr lang="en-US" sz="2800" dirty="0" smtClean="0"/>
          </a:p>
          <a:p>
            <a:r>
              <a:rPr lang="en-US" sz="2800" dirty="0" smtClean="0"/>
              <a:t>Also </a:t>
            </a:r>
            <a:r>
              <a:rPr lang="en-US" sz="2800" dirty="0"/>
              <a:t>being investigated is whether drag penalties from circulation control can be reduced by preventing separation off the trailing edge, thereby reducing the size of the </a:t>
            </a:r>
            <a:r>
              <a:rPr lang="en-US" sz="2800" dirty="0" smtClean="0"/>
              <a:t>wake.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Alpha Sweep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Tunnel Speed: 14 m/s </a:t>
            </a:r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664749"/>
              </p:ext>
            </p:extLst>
          </p:nvPr>
        </p:nvGraphicFramePr>
        <p:xfrm>
          <a:off x="1600200" y="2209800"/>
          <a:ext cx="6019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04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Alpha Sweep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4800600"/>
          </a:xfrm>
        </p:spPr>
        <p:txBody>
          <a:bodyPr/>
          <a:lstStyle/>
          <a:p>
            <a:r>
              <a:rPr lang="en-US" dirty="0" smtClean="0"/>
              <a:t>Tunnel Velocity: 18 m/s 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984935"/>
              </p:ext>
            </p:extLst>
          </p:nvPr>
        </p:nvGraphicFramePr>
        <p:xfrm>
          <a:off x="-965" y="1752600"/>
          <a:ext cx="487776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446366"/>
              </p:ext>
            </p:extLst>
          </p:nvPr>
        </p:nvGraphicFramePr>
        <p:xfrm>
          <a:off x="3886200" y="4152418"/>
          <a:ext cx="45719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16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Results- Alpha Sweep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Tunnel Speed: 18 m/s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12587"/>
              </p:ext>
            </p:extLst>
          </p:nvPr>
        </p:nvGraphicFramePr>
        <p:xfrm>
          <a:off x="1371600" y="22860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2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Circulation control is a form of high lift device implemented on the main wing of an aircraft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If </a:t>
            </a:r>
            <a:r>
              <a:rPr lang="en-US" sz="2800" dirty="0"/>
              <a:t>the jet has high enough jet velocity ratio, it will emerge with a pressure lower than static which will allow the jet to attach to the trailing edge of the </a:t>
            </a:r>
            <a:r>
              <a:rPr lang="en-US" sz="2800" dirty="0" smtClean="0"/>
              <a:t>wing. This </a:t>
            </a:r>
            <a:r>
              <a:rPr lang="en-US" sz="2800" dirty="0"/>
              <a:t>phenomenon is called the </a:t>
            </a:r>
            <a:r>
              <a:rPr lang="en-US" sz="2800" dirty="0" err="1" smtClean="0"/>
              <a:t>Coenda</a:t>
            </a:r>
            <a:r>
              <a:rPr lang="en-US" sz="2800" dirty="0" smtClean="0"/>
              <a:t> </a:t>
            </a:r>
            <a:r>
              <a:rPr lang="en-US" sz="2800" dirty="0"/>
              <a:t>Effect.</a:t>
            </a:r>
            <a:r>
              <a:rPr lang="en-US" sz="2800" dirty="0" smtClean="0"/>
              <a:t>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32430" y="5072902"/>
                <a:ext cx="3045077" cy="6940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𝐽𝑒𝑡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𝑉𝑒𝑙𝑜𝑐𝑖𝑡𝑦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𝑅𝑎𝑡𝑖𝑜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𝐽𝑒𝑡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430" y="5072902"/>
                <a:ext cx="3045077" cy="6940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886" y="1295399"/>
            <a:ext cx="6632314" cy="347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724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Boeing YC-14 is an example of circulation control on an aircraft.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engines blow over special flaps that create a </a:t>
            </a:r>
            <a:r>
              <a:rPr lang="en-US" dirty="0" err="1" smtClean="0"/>
              <a:t>coenda</a:t>
            </a:r>
            <a:r>
              <a:rPr lang="en-US" dirty="0" smtClean="0"/>
              <a:t> </a:t>
            </a:r>
            <a:r>
              <a:rPr lang="en-US" dirty="0" smtClean="0"/>
              <a:t>surface, thus creating more lift.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Basic Circulation Control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jet is produced through a small slot that exists across the span </a:t>
            </a:r>
            <a:r>
              <a:rPr lang="en-US" sz="2800" dirty="0" smtClean="0"/>
              <a:t>of </a:t>
            </a:r>
            <a:r>
              <a:rPr lang="en-US" sz="2800" dirty="0"/>
              <a:t>the </a:t>
            </a:r>
            <a:r>
              <a:rPr lang="en-US" sz="2800" dirty="0" smtClean="0"/>
              <a:t>wing</a:t>
            </a:r>
          </a:p>
          <a:p>
            <a:r>
              <a:rPr lang="en-US" sz="2800" dirty="0"/>
              <a:t>The flow exits the slot tangentially to the wings surface and flows around the wing until separation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1342"/>
            <a:ext cx="5957506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dirty="0" smtClean="0"/>
              <a:t>Preliminary</a:t>
            </a:r>
            <a:r>
              <a:rPr lang="en-US" dirty="0" smtClean="0"/>
              <a:t>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01" y="1600200"/>
            <a:ext cx="7620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 </a:t>
            </a:r>
            <a:r>
              <a:rPr lang="en-US" sz="3000" dirty="0" smtClean="0"/>
              <a:t>jet is created by a fan inside of the wing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Flow would be ejected near the top of the trailing edge.</a:t>
            </a:r>
          </a:p>
          <a:p>
            <a:r>
              <a:rPr lang="en-US" sz="3000" dirty="0" smtClean="0"/>
              <a:t>Flow would attempt to be re-ingested through slats on the bottom of the trailing edge.</a:t>
            </a:r>
            <a:endParaRPr lang="en-US" sz="3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red line is the jet out of the wing and the blue line is the air being sucked in.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8650547" cy="176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3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8" t="3680" r="24275" b="10668"/>
          <a:stretch/>
        </p:blipFill>
        <p:spPr>
          <a:xfrm>
            <a:off x="533400" y="1524000"/>
            <a:ext cx="3657600" cy="4291945"/>
          </a:xfrm>
        </p:spPr>
      </p:pic>
      <p:sp>
        <p:nvSpPr>
          <p:cNvPr id="6" name="TextBox 5"/>
          <p:cNvSpPr txBox="1"/>
          <p:nvPr/>
        </p:nvSpPr>
        <p:spPr>
          <a:xfrm>
            <a:off x="4114800" y="1219200"/>
            <a:ext cx="426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model was designed using CATIA V5 and rapid prototyped using ABS plastic.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 view of our model from CATIA shows the structure inside of the wing.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Section: consisted of a convergent duct coming from the inlet slots.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Upper Section: consisted of guide veins coming from the location of the fan. A removable slot was included so the exit profile could be adjusted.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4574" y="1600200"/>
            <a:ext cx="7105252" cy="4800600"/>
          </a:xfrm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view shows a cutaway picture of the wing. 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middle you can see where the fan was mounted inside of our wing.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At the trailing edge you can see our slot.  During testing the slot had an average height of .3 millimeters.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Setup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114800" cy="3086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89" y="3657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2054</TotalTime>
  <Words>985</Words>
  <Application>Microsoft Office PowerPoint</Application>
  <PresentationFormat>On-screen Show (4:3)</PresentationFormat>
  <Paragraphs>165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Circulation Control</vt:lpstr>
      <vt:lpstr>Purpose</vt:lpstr>
      <vt:lpstr>Background</vt:lpstr>
      <vt:lpstr>Background</vt:lpstr>
      <vt:lpstr>Basic Circulation Control Design</vt:lpstr>
      <vt:lpstr>Preliminary Design </vt:lpstr>
      <vt:lpstr>Detail Design</vt:lpstr>
      <vt:lpstr>Design</vt:lpstr>
      <vt:lpstr>Testing Setup </vt:lpstr>
      <vt:lpstr>Testing Setup</vt:lpstr>
      <vt:lpstr>Testing</vt:lpstr>
      <vt:lpstr>Testing- Velocity Profile</vt:lpstr>
      <vt:lpstr>Results - Velocity Profile</vt:lpstr>
      <vt:lpstr>Testing – Cμ Sweep </vt:lpstr>
      <vt:lpstr>Results – Cμ Sweep</vt:lpstr>
      <vt:lpstr>Results – Cμ Sweep</vt:lpstr>
      <vt:lpstr>Results – Cμ Sweep</vt:lpstr>
      <vt:lpstr>Results - Cμ Sweep</vt:lpstr>
      <vt:lpstr>Testing- Alpha Sweep</vt:lpstr>
      <vt:lpstr>Results – Alpha Sweep </vt:lpstr>
      <vt:lpstr>Results – Alpha Sweep </vt:lpstr>
      <vt:lpstr>Results- Alpha Sweep 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Circulation Control</dc:title>
  <dc:creator>Watson, Aaron M</dc:creator>
  <cp:lastModifiedBy>Aaron</cp:lastModifiedBy>
  <cp:revision>26</cp:revision>
  <dcterms:created xsi:type="dcterms:W3CDTF">2014-03-31T17:23:27Z</dcterms:created>
  <dcterms:modified xsi:type="dcterms:W3CDTF">2014-04-02T22:55:36Z</dcterms:modified>
</cp:coreProperties>
</file>